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A0E43-E415-4CAD-8C1E-1CB0938EF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C36BC-2DF9-4652-89A8-BD26CCCBE2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C36BC-2DF9-4652-89A8-BD26CCCBE27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24.03.2020.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1FA4BF-BF1F-41BB-AFBF-F0B6F0E4BC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571612"/>
            <a:ext cx="6705600" cy="1428760"/>
          </a:xfrm>
          <a:ln>
            <a:solidFill>
              <a:srgbClr val="FFC000"/>
            </a:solidFill>
          </a:ln>
          <a:effectLst>
            <a:outerShdw blurRad="38100" dist="254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Latn-RS" sz="4400" dirty="0" smtClean="0"/>
              <a:t>Rastojanje između dve tačke u koordinatnom sistemu</a:t>
            </a:r>
            <a:endParaRPr lang="en-US" sz="4400" dirty="0"/>
          </a:p>
        </p:txBody>
      </p:sp>
      <p:sp>
        <p:nvSpPr>
          <p:cNvPr id="5" name="Cloud 4"/>
          <p:cNvSpPr/>
          <p:nvPr/>
        </p:nvSpPr>
        <p:spPr>
          <a:xfrm>
            <a:off x="214282" y="0"/>
            <a:ext cx="1785950" cy="1285884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 smtClean="0"/>
              <a:t>7. razred</a:t>
            </a:r>
            <a:endParaRPr lang="en-US" sz="2000" b="1" dirty="0"/>
          </a:p>
        </p:txBody>
      </p:sp>
      <p:sp>
        <p:nvSpPr>
          <p:cNvPr id="6" name="Freeform 5"/>
          <p:cNvSpPr/>
          <p:nvPr/>
        </p:nvSpPr>
        <p:spPr>
          <a:xfrm>
            <a:off x="6429388" y="285728"/>
            <a:ext cx="2377440" cy="1216856"/>
          </a:xfrm>
          <a:custGeom>
            <a:avLst/>
            <a:gdLst>
              <a:gd name="connsiteX0" fmla="*/ 897987 w 2377440"/>
              <a:gd name="connsiteY0" fmla="*/ 0 h 1216856"/>
              <a:gd name="connsiteX1" fmla="*/ 2346960 w 2377440"/>
              <a:gd name="connsiteY1" fmla="*/ 773723 h 1216856"/>
              <a:gd name="connsiteX2" fmla="*/ 1080867 w 2377440"/>
              <a:gd name="connsiteY2" fmla="*/ 1167619 h 1216856"/>
              <a:gd name="connsiteX3" fmla="*/ 53926 w 2377440"/>
              <a:gd name="connsiteY3" fmla="*/ 1069145 h 1216856"/>
              <a:gd name="connsiteX4" fmla="*/ 757310 w 2377440"/>
              <a:gd name="connsiteY4" fmla="*/ 633046 h 1216856"/>
              <a:gd name="connsiteX5" fmla="*/ 757310 w 2377440"/>
              <a:gd name="connsiteY5" fmla="*/ 633046 h 1216856"/>
              <a:gd name="connsiteX6" fmla="*/ 799514 w 2377440"/>
              <a:gd name="connsiteY6" fmla="*/ 633046 h 121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7440" h="1216856">
                <a:moveTo>
                  <a:pt x="897987" y="0"/>
                </a:moveTo>
                <a:cubicBezTo>
                  <a:pt x="1607233" y="289560"/>
                  <a:pt x="2316480" y="579120"/>
                  <a:pt x="2346960" y="773723"/>
                </a:cubicBezTo>
                <a:cubicBezTo>
                  <a:pt x="2377440" y="968326"/>
                  <a:pt x="1463039" y="1118382"/>
                  <a:pt x="1080867" y="1167619"/>
                </a:cubicBezTo>
                <a:cubicBezTo>
                  <a:pt x="698695" y="1216856"/>
                  <a:pt x="107852" y="1158241"/>
                  <a:pt x="53926" y="1069145"/>
                </a:cubicBezTo>
                <a:cubicBezTo>
                  <a:pt x="0" y="980050"/>
                  <a:pt x="757310" y="633046"/>
                  <a:pt x="757310" y="633046"/>
                </a:cubicBezTo>
                <a:lnTo>
                  <a:pt x="757310" y="633046"/>
                </a:lnTo>
                <a:lnTo>
                  <a:pt x="799514" y="63304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5720" y="3000372"/>
            <a:ext cx="2278967" cy="1697502"/>
          </a:xfrm>
          <a:custGeom>
            <a:avLst/>
            <a:gdLst>
              <a:gd name="connsiteX0" fmla="*/ 590843 w 2278967"/>
              <a:gd name="connsiteY0" fmla="*/ 0 h 1697502"/>
              <a:gd name="connsiteX1" fmla="*/ 2180493 w 2278967"/>
              <a:gd name="connsiteY1" fmla="*/ 1519311 h 1697502"/>
              <a:gd name="connsiteX2" fmla="*/ 0 w 2278967"/>
              <a:gd name="connsiteY2" fmla="*/ 1069145 h 1697502"/>
              <a:gd name="connsiteX3" fmla="*/ 0 w 2278967"/>
              <a:gd name="connsiteY3" fmla="*/ 1069145 h 1697502"/>
              <a:gd name="connsiteX4" fmla="*/ 0 w 2278967"/>
              <a:gd name="connsiteY4" fmla="*/ 1069145 h 169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967" h="1697502">
                <a:moveTo>
                  <a:pt x="590843" y="0"/>
                </a:moveTo>
                <a:cubicBezTo>
                  <a:pt x="1434905" y="670560"/>
                  <a:pt x="2278967" y="1341120"/>
                  <a:pt x="2180493" y="1519311"/>
                </a:cubicBezTo>
                <a:cubicBezTo>
                  <a:pt x="2082019" y="1697502"/>
                  <a:pt x="0" y="1069145"/>
                  <a:pt x="0" y="1069145"/>
                </a:cubicBezTo>
                <a:lnTo>
                  <a:pt x="0" y="1069145"/>
                </a:lnTo>
                <a:lnTo>
                  <a:pt x="0" y="10691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ilustracija-matemat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714752"/>
            <a:ext cx="4071966" cy="21287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A4BF-BF1F-41BB-AFBF-F0B6F0E4BC0D}" type="slidenum">
              <a:rPr lang="en-US" smtClean="0"/>
              <a:t>1</a:t>
            </a:fld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786874" cy="6429420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       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Rastojanje između dve tačke brojevne prave jednako  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je apsolutnoj vrednosti razlike koordinata tih tačaka.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Zbog apsolutne vrednosti ne moramo Voditi računa     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da li oduzimamo manji broj od većeg ili obrnuto, jer    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je                  za bilo koja dva broja x i y.</a:t>
            </a:r>
          </a:p>
          <a:p>
            <a:pPr>
              <a:buNone/>
            </a:pPr>
            <a:r>
              <a:rPr lang="sr-Latn-RS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</a:t>
            </a:r>
          </a:p>
        </p:txBody>
      </p:sp>
      <p:sp>
        <p:nvSpPr>
          <p:cNvPr id="5" name="Chevron 4"/>
          <p:cNvSpPr/>
          <p:nvPr/>
        </p:nvSpPr>
        <p:spPr>
          <a:xfrm>
            <a:off x="142844" y="857232"/>
            <a:ext cx="500066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31925" y="4008438"/>
          <a:ext cx="1936750" cy="1295400"/>
        </p:xfrm>
        <a:graphic>
          <a:graphicData uri="http://schemas.openxmlformats.org/presentationml/2006/ole">
            <p:oleObj spid="_x0000_s1026" name="Document" r:id="rId3" imgW="6083702" imgH="4069867" progId="Word.Document.12">
              <p:embed/>
            </p:oleObj>
          </a:graphicData>
        </a:graphic>
      </p:graphicFrame>
      <p:sp>
        <p:nvSpPr>
          <p:cNvPr id="7" name="Chevron 6"/>
          <p:cNvSpPr/>
          <p:nvPr/>
        </p:nvSpPr>
        <p:spPr>
          <a:xfrm>
            <a:off x="214282" y="3071810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714348" y="2000240"/>
            <a:ext cx="3143272" cy="64294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2428860" y="5214950"/>
            <a:ext cx="3429024" cy="107157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1FA4BF-BF1F-41BB-AFBF-F0B6F0E4BC0D}" type="slidenum">
              <a:rPr lang="en-US" smtClean="0"/>
              <a:t>2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480328" cy="635798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Latn-RS" u="sng" dirty="0" smtClean="0">
                <a:solidFill>
                  <a:srgbClr val="0070C0"/>
                </a:solidFill>
              </a:rPr>
              <a:t>Primer </a:t>
            </a:r>
            <a:r>
              <a:rPr lang="sr-Latn-RS" u="sng" dirty="0" smtClean="0">
                <a:solidFill>
                  <a:srgbClr val="0070C0"/>
                </a:solidFill>
              </a:rPr>
              <a:t>1</a:t>
            </a:r>
            <a:r>
              <a:rPr lang="sr-Latn-RS" dirty="0" smtClean="0"/>
              <a:t>: Rastojanje između tačaka A(3,0) i B(7,0) </a:t>
            </a:r>
            <a:r>
              <a:rPr lang="sr-Latn-RS" dirty="0" smtClean="0"/>
              <a:t>           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      prikazanih u koordinatnom sistemu sa desne 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      strane jednako je 4, jer je 4 = </a:t>
            </a:r>
            <a:r>
              <a:rPr lang="sr-Latn-RS" dirty="0" smtClean="0">
                <a:latin typeface="Minion Pro Cond"/>
              </a:rPr>
              <a:t>|7 – 3| = |3 - 7|</a:t>
            </a: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Isto toliko je i rastojanje između tačaka E(3,4) i F(7,4).</a:t>
            </a:r>
          </a:p>
          <a:p>
            <a:pPr>
              <a:buNone/>
            </a:pPr>
            <a:endParaRPr lang="sr-Latn-RS" dirty="0" smtClean="0">
              <a:latin typeface="Minion Pro Cond"/>
            </a:endParaRP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 </a:t>
            </a:r>
            <a:r>
              <a:rPr lang="sr-Latn-RS" dirty="0" smtClean="0">
                <a:latin typeface="Minion Pro Cond"/>
              </a:rPr>
              <a:t>                                                            Vidimo i da je </a:t>
            </a: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                                                             CD = GH = 4, pri čemu je</a:t>
            </a: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 </a:t>
            </a:r>
            <a:r>
              <a:rPr lang="sr-Latn-RS" dirty="0" smtClean="0">
                <a:latin typeface="Minion Pro Cond"/>
              </a:rPr>
              <a:t>                                                           C(0,2) D(0,6), odnosno</a:t>
            </a: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 </a:t>
            </a:r>
            <a:r>
              <a:rPr lang="sr-Latn-RS" dirty="0" smtClean="0">
                <a:latin typeface="Minion Pro Cond"/>
              </a:rPr>
              <a:t>                                                           G(-3, -6) i H(-3, -2).</a:t>
            </a: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 </a:t>
            </a:r>
            <a:endParaRPr lang="sr-Latn-RS" dirty="0" smtClean="0">
              <a:latin typeface="Minion Pro Cond"/>
            </a:endParaRP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 </a:t>
            </a:r>
          </a:p>
        </p:txBody>
      </p:sp>
      <p:pic>
        <p:nvPicPr>
          <p:cNvPr id="4" name="Picture 3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285992"/>
            <a:ext cx="4105848" cy="42201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1FA4BF-BF1F-41BB-AFBF-F0B6F0E4BC0D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</p:spTree>
  </p:cSld>
  <p:clrMapOvr>
    <a:masterClrMapping/>
  </p:clrMapOvr>
  <p:transition spd="slow"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408890" cy="64294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Latn-RS" b="1" u="sng" dirty="0" smtClean="0">
                <a:solidFill>
                  <a:schemeClr val="accent6">
                    <a:lumMod val="50000"/>
                  </a:schemeClr>
                </a:solidFill>
              </a:rPr>
              <a:t>Zadatak 1(</a:t>
            </a:r>
            <a:r>
              <a:rPr lang="sr-Latn-RS" dirty="0" smtClean="0">
                <a:solidFill>
                  <a:schemeClr val="accent6">
                    <a:lumMod val="50000"/>
                  </a:schemeClr>
                </a:solidFill>
              </a:rPr>
              <a:t>za </a:t>
            </a:r>
            <a:r>
              <a:rPr lang="sr-Latn-RS" dirty="0" smtClean="0">
                <a:solidFill>
                  <a:schemeClr val="accent6">
                    <a:lumMod val="50000"/>
                  </a:schemeClr>
                </a:solidFill>
              </a:rPr>
              <a:t>vežbanje) : Odredi koordinate krajnjih tačaka duži koje su date u koordinatnom sistemu sa desne strane. Zatim odredi i dužinu sveke od datih duži. (slika na prethodnom slajdu)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>
                <a:solidFill>
                  <a:srgbClr val="00B050"/>
                </a:solidFill>
              </a:rPr>
              <a:t>Rastojanje između tačaka A(x</a:t>
            </a:r>
            <a:r>
              <a:rPr lang="sr-Latn-RS" b="1" dirty="0" smtClean="0">
                <a:solidFill>
                  <a:srgbClr val="00B050"/>
                </a:solidFill>
                <a:latin typeface="Minion Pro Cond"/>
              </a:rPr>
              <a:t>₁, y) i B(x₂, y) jednako je </a:t>
            </a:r>
            <a:r>
              <a:rPr lang="sr-Latn-RS" b="1" dirty="0" smtClean="0">
                <a:solidFill>
                  <a:srgbClr val="0070C0"/>
                </a:solidFill>
                <a:latin typeface="Minion Pro Cond"/>
              </a:rPr>
              <a:t>AB = |</a:t>
            </a:r>
            <a:r>
              <a:rPr lang="sr-Latn-RS" b="1" dirty="0" smtClean="0">
                <a:solidFill>
                  <a:srgbClr val="0070C0"/>
                </a:solidFill>
                <a:latin typeface="Minion Pro Cond"/>
              </a:rPr>
              <a:t>x</a:t>
            </a:r>
            <a:r>
              <a:rPr lang="sr-Latn-RS" b="1" dirty="0" smtClean="0">
                <a:solidFill>
                  <a:srgbClr val="0070C0"/>
                </a:solidFill>
                <a:latin typeface="Minion Pro Cond"/>
              </a:rPr>
              <a:t>₂ - </a:t>
            </a:r>
            <a:r>
              <a:rPr lang="sr-Latn-RS" b="1" dirty="0" smtClean="0">
                <a:solidFill>
                  <a:srgbClr val="0070C0"/>
                </a:solidFill>
              </a:rPr>
              <a:t>x</a:t>
            </a:r>
            <a:r>
              <a:rPr lang="sr-Latn-RS" b="1" dirty="0" smtClean="0">
                <a:solidFill>
                  <a:srgbClr val="0070C0"/>
                </a:solidFill>
                <a:latin typeface="Minion Pro Cond"/>
              </a:rPr>
              <a:t>₁</a:t>
            </a:r>
            <a:r>
              <a:rPr lang="sr-Latn-RS" b="1" dirty="0" smtClean="0">
                <a:solidFill>
                  <a:srgbClr val="0070C0"/>
                </a:solidFill>
                <a:latin typeface="Minion Pro Cond"/>
              </a:rPr>
              <a:t> |.</a:t>
            </a:r>
          </a:p>
          <a:p>
            <a:pPr>
              <a:buNone/>
            </a:pPr>
            <a:endParaRPr lang="sr-Latn-RS" b="1" dirty="0" smtClean="0">
              <a:solidFill>
                <a:srgbClr val="0070C0"/>
              </a:solidFill>
              <a:latin typeface="Minion Pro Cond"/>
            </a:endParaRPr>
          </a:p>
          <a:p>
            <a:r>
              <a:rPr lang="sr-Latn-RS" dirty="0" smtClean="0">
                <a:latin typeface="Minion Pro Cond"/>
              </a:rPr>
              <a:t> </a:t>
            </a:r>
            <a:r>
              <a:rPr lang="sr-Latn-RS" b="1" dirty="0" smtClean="0">
                <a:solidFill>
                  <a:srgbClr val="00B050"/>
                </a:solidFill>
              </a:rPr>
              <a:t>Rastojanje između tačaka </a:t>
            </a:r>
            <a:r>
              <a:rPr lang="sr-Latn-RS" b="1" dirty="0" smtClean="0">
                <a:solidFill>
                  <a:srgbClr val="00B050"/>
                </a:solidFill>
              </a:rPr>
              <a:t>A(x</a:t>
            </a:r>
            <a:r>
              <a:rPr lang="sr-Latn-RS" b="1" dirty="0" smtClean="0">
                <a:solidFill>
                  <a:srgbClr val="00B050"/>
                </a:solidFill>
                <a:latin typeface="Minion Pro Cond"/>
              </a:rPr>
              <a:t>, y₁) </a:t>
            </a:r>
            <a:r>
              <a:rPr lang="sr-Latn-RS" b="1" dirty="0" smtClean="0">
                <a:solidFill>
                  <a:srgbClr val="00B050"/>
                </a:solidFill>
                <a:latin typeface="Minion Pro Cond"/>
              </a:rPr>
              <a:t>i </a:t>
            </a:r>
            <a:r>
              <a:rPr lang="sr-Latn-RS" b="1" dirty="0" smtClean="0">
                <a:solidFill>
                  <a:srgbClr val="00B050"/>
                </a:solidFill>
                <a:latin typeface="Minion Pro Cond"/>
              </a:rPr>
              <a:t>B(x, y₂) </a:t>
            </a:r>
            <a:r>
              <a:rPr lang="sr-Latn-RS" b="1" dirty="0" smtClean="0">
                <a:solidFill>
                  <a:srgbClr val="00B050"/>
                </a:solidFill>
                <a:latin typeface="Minion Pro Cond"/>
              </a:rPr>
              <a:t>jednako je </a:t>
            </a:r>
            <a:r>
              <a:rPr lang="sr-Latn-RS" b="1" dirty="0" smtClean="0">
                <a:solidFill>
                  <a:srgbClr val="0070C0"/>
                </a:solidFill>
                <a:latin typeface="Minion Pro Cond"/>
              </a:rPr>
              <a:t>AB = </a:t>
            </a:r>
            <a:r>
              <a:rPr lang="sr-Latn-RS" b="1" dirty="0" smtClean="0">
                <a:solidFill>
                  <a:srgbClr val="0070C0"/>
                </a:solidFill>
                <a:latin typeface="Minion Pro Cond"/>
              </a:rPr>
              <a:t>|y₂ </a:t>
            </a:r>
            <a:r>
              <a:rPr lang="sr-Latn-RS" b="1" dirty="0" smtClean="0">
                <a:solidFill>
                  <a:srgbClr val="0070C0"/>
                </a:solidFill>
                <a:latin typeface="Minion Pro Cond"/>
              </a:rPr>
              <a:t>- </a:t>
            </a:r>
            <a:r>
              <a:rPr lang="sr-Latn-RS" b="1" dirty="0" smtClean="0">
                <a:solidFill>
                  <a:srgbClr val="0070C0"/>
                </a:solidFill>
                <a:latin typeface="Minion Pro Cond"/>
              </a:rPr>
              <a:t>y₁ |.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1FA4BF-BF1F-41BB-AFBF-F0B6F0E4BC0D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</p:spTree>
  </p:cSld>
  <p:clrMapOvr>
    <a:masterClrMapping/>
  </p:clrMapOvr>
  <p:transition spd="slow" advTm="1000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643998" cy="6429420"/>
          </a:xfrm>
        </p:spPr>
        <p:txBody>
          <a:bodyPr/>
          <a:lstStyle/>
          <a:p>
            <a:pPr>
              <a:buNone/>
            </a:pPr>
            <a:r>
              <a:rPr lang="sr-Latn-RS" b="1" u="sng" dirty="0" smtClean="0">
                <a:solidFill>
                  <a:srgbClr val="0070C0"/>
                </a:solidFill>
              </a:rPr>
              <a:t>Primer 2</a:t>
            </a:r>
            <a:r>
              <a:rPr lang="sr-Latn-RS" b="1" u="sng" dirty="0" smtClean="0"/>
              <a:t>:</a:t>
            </a:r>
            <a:r>
              <a:rPr lang="sr-Latn-RS" dirty="0" smtClean="0"/>
              <a:t> Odredimo rastojanje između tačaka P(-4,2) i Q(2,6). Primetimo najpre da duž PQ nije paralelna nijednoj od osa.</a:t>
            </a:r>
          </a:p>
          <a:p>
            <a:pPr>
              <a:buNone/>
            </a:pPr>
            <a:r>
              <a:rPr lang="sr-Latn-RS" dirty="0" smtClean="0"/>
              <a:t>Međutim, ove dve tačke sa tačkom S(2,2) obrazuju pravougli trougao PQS. Dužina duži PS je 6, </a:t>
            </a:r>
          </a:p>
          <a:p>
            <a:pPr>
              <a:buNone/>
            </a:pPr>
            <a:r>
              <a:rPr lang="sr-Latn-RS" b="1" dirty="0" smtClean="0">
                <a:latin typeface="Minion Pro Cond"/>
              </a:rPr>
              <a:t>|</a:t>
            </a:r>
            <a:r>
              <a:rPr lang="sr-Latn-RS" dirty="0" smtClean="0">
                <a:latin typeface="Minion Pro Cond"/>
              </a:rPr>
              <a:t>2 – (-4)|=6, dok je dužina duži QS jednaka 4, |6 - 2| =4</a:t>
            </a:r>
            <a:r>
              <a:rPr lang="sr-Latn-RS" b="1" dirty="0" smtClean="0">
                <a:latin typeface="Minion Pro Cond"/>
              </a:rPr>
              <a:t>.</a:t>
            </a:r>
          </a:p>
          <a:p>
            <a:pPr>
              <a:buNone/>
            </a:pPr>
            <a:r>
              <a:rPr lang="sr-Latn-RS" b="1" dirty="0" smtClean="0">
                <a:latin typeface="Minion Pro Cond"/>
              </a:rPr>
              <a:t>                                                             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5" name="Picture 4" descr="7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3214686"/>
            <a:ext cx="4429156" cy="2857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1FA4BF-BF1F-41BB-AFBF-F0B6F0E4BC0D}" type="slidenum">
              <a:rPr lang="en-US" smtClean="0"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</p:spTree>
  </p:cSld>
  <p:clrMapOvr>
    <a:masterClrMapping/>
  </p:clrMapOvr>
  <p:transition spd="slow" advTm="10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52"/>
            <a:ext cx="8480328" cy="671514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Latn-RS" dirty="0" smtClean="0"/>
              <a:t>Primenom Pitagorine teoreme dobijamo da je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Do</a:t>
            </a:r>
            <a:r>
              <a:rPr lang="sr-Latn-RS" dirty="0" smtClean="0"/>
              <a:t> istog rezultata dolazimo ako uzmemo u obzir</a:t>
            </a:r>
          </a:p>
          <a:p>
            <a:pPr>
              <a:buNone/>
            </a:pPr>
            <a:r>
              <a:rPr lang="sr-Latn-RS" dirty="0" smtClean="0"/>
              <a:t>trougao PQR, gde je R(-4,6).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71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714356"/>
            <a:ext cx="3364728" cy="928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7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3071810"/>
            <a:ext cx="4572032" cy="2840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1FA4BF-BF1F-41BB-AFBF-F0B6F0E4BC0D}" type="slidenum">
              <a:rPr lang="en-US" smtClean="0"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</p:spTree>
  </p:cSld>
  <p:clrMapOvr>
    <a:masterClrMapping/>
  </p:clrMapOvr>
  <p:transition spd="slow" advTm="10000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643998" cy="6500858"/>
          </a:xfrm>
        </p:spPr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Zadaci za vežbanje:</a:t>
            </a:r>
          </a:p>
          <a:p>
            <a:pPr marL="514350" indent="-51435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1.</a:t>
            </a:r>
            <a:r>
              <a:rPr lang="sr-Latn-RS" dirty="0" smtClean="0"/>
              <a:t>Nacrtaj tačke A i B u koordinatnom sistemu i odredi dužinu duži AB ako je:</a:t>
            </a:r>
          </a:p>
          <a:p>
            <a:pPr marL="514350" indent="-514350">
              <a:buNone/>
            </a:pPr>
            <a:r>
              <a:rPr lang="sr-Latn-RS" dirty="0" smtClean="0"/>
              <a:t>a) A(1,2) i B(-2,6)    b)A(-1,-6) i B(4,6).</a:t>
            </a:r>
          </a:p>
          <a:p>
            <a:pPr marL="514350" indent="-514350">
              <a:buNone/>
            </a:pPr>
            <a:r>
              <a:rPr lang="sr-Latn-RS" dirty="0" smtClean="0"/>
              <a:t>2. Odredi obim trougla čija su temena A(3,4), B(-3,-4) i C(2,8).</a:t>
            </a:r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9" name="Picture 8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6429420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1FA4BF-BF1F-41BB-AFBF-F0B6F0E4BC0D}" type="slidenum">
              <a:rPr lang="en-US" smtClean="0"/>
              <a:t>7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</p:spTree>
  </p:cSld>
  <p:clrMapOvr>
    <a:masterClrMapping/>
  </p:clrMapOvr>
  <p:transition spd="slow" advTm="10000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480328" cy="6357982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Do sledećeg časa vežbajte današnje zadatke,</a:t>
            </a:r>
          </a:p>
          <a:p>
            <a:pPr>
              <a:buNone/>
            </a:pPr>
            <a:r>
              <a:rPr lang="sr-Latn-RS" dirty="0" smtClean="0"/>
              <a:t>ostanite zdravi, vedri i nasmejani . . .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Čuvajte najmilije!</a:t>
            </a: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3143240" y="1571612"/>
            <a:ext cx="914400" cy="91440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3" descr="quotes-about-successful...-Best-Quotes-Succ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643182"/>
            <a:ext cx="3211286" cy="3924296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 descr="ilustracija-matemati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143116"/>
            <a:ext cx="3743324" cy="21056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Cloud 6"/>
          <p:cNvSpPr/>
          <p:nvPr/>
        </p:nvSpPr>
        <p:spPr>
          <a:xfrm>
            <a:off x="4714876" y="4429132"/>
            <a:ext cx="3571900" cy="214314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dirty="0" smtClean="0">
                <a:solidFill>
                  <a:srgbClr val="FFC000"/>
                </a:solidFill>
              </a:rPr>
              <a:t>Srdačan pozdrav, </a:t>
            </a:r>
            <a:r>
              <a:rPr lang="sr-Latn-RS" sz="2000" smtClean="0">
                <a:solidFill>
                  <a:srgbClr val="FFC000"/>
                </a:solidFill>
              </a:rPr>
              <a:t>nastavnica </a:t>
            </a:r>
          </a:p>
          <a:p>
            <a:pPr algn="ctr"/>
            <a:r>
              <a:rPr lang="sr-Latn-RS" sz="2000" smtClean="0">
                <a:solidFill>
                  <a:srgbClr val="FFC000"/>
                </a:solidFill>
              </a:rPr>
              <a:t>Marija Jeremić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1FA4BF-BF1F-41BB-AFBF-F0B6F0E4BC0D}" type="slidenum">
              <a:rPr lang="en-US" smtClean="0"/>
              <a:t>8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24.03.2020.</a:t>
            </a:r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133</TotalTime>
  <Words>438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Median</vt:lpstr>
      <vt:lpstr>Microsoft Office Word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14</cp:revision>
  <dcterms:created xsi:type="dcterms:W3CDTF">2020-03-23T18:13:11Z</dcterms:created>
  <dcterms:modified xsi:type="dcterms:W3CDTF">2020-03-23T20:27:08Z</dcterms:modified>
</cp:coreProperties>
</file>